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923E-3612-4D8F-84DE-5D4790F191F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FDFC-B46D-4A6A-B759-486CEA974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76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923E-3612-4D8F-84DE-5D4790F191F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FDFC-B46D-4A6A-B759-486CEA974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96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923E-3612-4D8F-84DE-5D4790F191F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FDFC-B46D-4A6A-B759-486CEA974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46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923E-3612-4D8F-84DE-5D4790F191F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FDFC-B46D-4A6A-B759-486CEA974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3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923E-3612-4D8F-84DE-5D4790F191F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FDFC-B46D-4A6A-B759-486CEA974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95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923E-3612-4D8F-84DE-5D4790F191F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FDFC-B46D-4A6A-B759-486CEA974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20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923E-3612-4D8F-84DE-5D4790F191F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FDFC-B46D-4A6A-B759-486CEA974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923E-3612-4D8F-84DE-5D4790F191F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FDFC-B46D-4A6A-B759-486CEA974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56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923E-3612-4D8F-84DE-5D4790F191F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FDFC-B46D-4A6A-B759-486CEA974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88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923E-3612-4D8F-84DE-5D4790F191F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FDFC-B46D-4A6A-B759-486CEA974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7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923E-3612-4D8F-84DE-5D4790F191F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EFDFC-B46D-4A6A-B759-486CEA974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65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923E-3612-4D8F-84DE-5D4790F191F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EFDFC-B46D-4A6A-B759-486CEA9744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00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hwb.wales.gov.uk/VTC/2010-11/foundation-phase/fph-2/cy/index.html" TargetMode="External"/><Relationship Id="rId2" Type="http://schemas.openxmlformats.org/officeDocument/2006/relationships/hyperlink" Target="https://hwb.gov.wales/repository/resource/be3fefcb-c3b3-4647-999a-1aeed437918b/c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wb.gov.wales/repository/resource/104a6f30-7e4f-4772-aad5-333a5915ba7e/cy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wb.gov.wales/repository/resource/104a6f30-7e4f-4772-aad5-333a5915ba7e/cy" TargetMode="External"/><Relationship Id="rId2" Type="http://schemas.openxmlformats.org/officeDocument/2006/relationships/hyperlink" Target="https://www.youtube.com/watch?v=d3LPrhI0v-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123065"/>
              </p:ext>
            </p:extLst>
          </p:nvPr>
        </p:nvGraphicFramePr>
        <p:xfrm>
          <a:off x="431075" y="590286"/>
          <a:ext cx="8288384" cy="6069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048">
                  <a:extLst>
                    <a:ext uri="{9D8B030D-6E8A-4147-A177-3AD203B41FA5}">
                      <a16:colId xmlns:a16="http://schemas.microsoft.com/office/drawing/2014/main" val="3032938502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3337016832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3349621225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2267984240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238075847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1975509390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3397307363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3980337089"/>
                    </a:ext>
                  </a:extLst>
                </a:gridCol>
              </a:tblGrid>
              <a:tr h="543742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Ysgol 3" panose="00000400000000000000" pitchFamily="2" charset="0"/>
                        </a:rPr>
                        <a:t>23-27/3/2020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Mathemateg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  <a:p>
                      <a:endParaRPr lang="en-GB" sz="900" i="1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Iaith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  <a:p>
                      <a:endParaRPr lang="en-GB" sz="900" i="1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Gwybodaeth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a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Dealltwriaeth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o’r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Byd</a:t>
                      </a:r>
                      <a:endParaRPr lang="en-GB" sz="900" i="1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Creadigol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Addysg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Gorfforol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Personol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a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Chymdeithasol</a:t>
                      </a:r>
                      <a:endParaRPr lang="en-GB" sz="900" baseline="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Cymhwysedd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Digidol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8634313"/>
                  </a:ext>
                </a:extLst>
              </a:tr>
              <a:tr h="2019301">
                <a:tc>
                  <a:txBody>
                    <a:bodyPr/>
                    <a:lstStyle/>
                    <a:p>
                      <a:r>
                        <a:rPr lang="en-GB" sz="2100" dirty="0">
                          <a:latin typeface="Ysgol 3" panose="00000400000000000000" pitchFamily="2" charset="0"/>
                        </a:rPr>
                        <a:t>Y </a:t>
                      </a:r>
                      <a:r>
                        <a:rPr lang="en-GB" sz="2100" dirty="0" err="1">
                          <a:latin typeface="Ysgol 3" panose="00000400000000000000" pitchFamily="2" charset="0"/>
                        </a:rPr>
                        <a:t>Dasg</a:t>
                      </a:r>
                      <a:endParaRPr lang="en-GB" sz="21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 u="sng" dirty="0" err="1">
                          <a:latin typeface="Ysgol 3" panose="00000400000000000000" pitchFamily="2" charset="0"/>
                        </a:rPr>
                        <a:t>Amser</a:t>
                      </a:r>
                      <a:endParaRPr lang="en-GB" sz="1100" u="sng" dirty="0">
                        <a:latin typeface="Ysgol 3" panose="00000400000000000000" pitchFamily="2" charset="0"/>
                      </a:endParaRPr>
                    </a:p>
                    <a:p>
                      <a:r>
                        <a:rPr lang="en-GB" sz="900" u="none" dirty="0" err="1">
                          <a:latin typeface="Ysgol 3" panose="00000400000000000000" pitchFamily="2" charset="0"/>
                        </a:rPr>
                        <a:t>Ymarferwch</a:t>
                      </a:r>
                      <a:r>
                        <a:rPr lang="en-GB" sz="900" u="none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>
                          <a:latin typeface="Ysgol 3" panose="00000400000000000000" pitchFamily="2" charset="0"/>
                        </a:rPr>
                        <a:t>sut</a:t>
                      </a:r>
                      <a:r>
                        <a:rPr lang="en-GB" sz="900" u="none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>
                          <a:latin typeface="Ysgol 3" panose="00000400000000000000" pitchFamily="2" charset="0"/>
                        </a:rPr>
                        <a:t>i</a:t>
                      </a:r>
                      <a:r>
                        <a:rPr lang="en-GB" sz="900" u="none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>
                          <a:latin typeface="Ysgol 3" panose="00000400000000000000" pitchFamily="2" charset="0"/>
                        </a:rPr>
                        <a:t>ddarllen</a:t>
                      </a:r>
                      <a:r>
                        <a:rPr lang="en-GB" sz="900" u="none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>
                          <a:latin typeface="Ysgol 3" panose="00000400000000000000" pitchFamily="2" charset="0"/>
                        </a:rPr>
                        <a:t>yr</a:t>
                      </a:r>
                      <a:r>
                        <a:rPr lang="en-GB" sz="900" u="none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>
                          <a:latin typeface="Ysgol 3" panose="00000400000000000000" pitchFamily="2" charset="0"/>
                        </a:rPr>
                        <a:t>amser</a:t>
                      </a:r>
                      <a:r>
                        <a:rPr lang="en-GB" sz="900" u="none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>
                          <a:latin typeface="Ysgol 3" panose="00000400000000000000" pitchFamily="2" charset="0"/>
                        </a:rPr>
                        <a:t>ar</a:t>
                      </a:r>
                      <a:r>
                        <a:rPr lang="en-GB" sz="900" u="none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>
                          <a:latin typeface="Ysgol 3" panose="00000400000000000000" pitchFamily="2" charset="0"/>
                        </a:rPr>
                        <a:t>gloc</a:t>
                      </a:r>
                      <a:r>
                        <a:rPr lang="en-GB" sz="900" u="none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latin typeface="Ysgol 3" panose="00000400000000000000" pitchFamily="2" charset="0"/>
                        </a:rPr>
                        <a:t>analog</a:t>
                      </a:r>
                      <a:endParaRPr lang="en-GB" sz="900" u="none" baseline="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 err="1">
                          <a:latin typeface="Ysgol 3" panose="00000400000000000000" pitchFamily="2" charset="0"/>
                        </a:rPr>
                        <a:t>Dilynwch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linc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>
                          <a:hlinkClick r:id="rId2"/>
                        </a:rPr>
                        <a:t>https://hwb.gov.wales/repository/resource/be3fefcb-c3b3-4647-999a-1aeed437918b/cy</a:t>
                      </a:r>
                      <a:r>
                        <a:rPr lang="en-GB" sz="800" dirty="0"/>
                        <a:t>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i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weld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stori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Pasg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err="1">
                          <a:latin typeface="Ysgol 3" panose="00000400000000000000" pitchFamily="2" charset="0"/>
                        </a:rPr>
                        <a:t>Rhowch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gynnig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ar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actio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rhannau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o’r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stori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yn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ymarferol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-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gallwch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ei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recordio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ar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dabled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  o </a:t>
                      </a:r>
                      <a:r>
                        <a:rPr lang="en-GB" sz="800" dirty="0" err="1">
                          <a:latin typeface="Ysgol 3" panose="00000400000000000000" pitchFamily="2" charset="0"/>
                        </a:rPr>
                        <a:t>bosib</a:t>
                      </a:r>
                      <a:r>
                        <a:rPr lang="en-GB" sz="800" dirty="0">
                          <a:latin typeface="Ysgol 3" panose="00000400000000000000" pitchFamily="2" charset="0"/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Ewch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am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dro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a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chwiliwch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am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nodweddion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o’r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Gwanwyn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Crewch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Gloc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 rowSpan="4"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Amserwch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eich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hunain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am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60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eiliad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yn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gwneud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gwahanol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symudiadau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e.e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.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Naid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seren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, </a:t>
                      </a:r>
                    </a:p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Sgipio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,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neidio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,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rhedeg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ar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un fan.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 rowSpan="4"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Gwnewch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restr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o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aelodau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o’ch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teulu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.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Meddyliwch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am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eiriau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sydd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yn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eu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disgrifio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.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 rowSpan="4"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Dilynwch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linc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>
                          <a:hlinkClick r:id="rId3"/>
                        </a:rPr>
                        <a:t>https://resources.hwb.wales.gov.uk/VTC/2010-11/foundation-phase/fph-2/cy/index.html</a:t>
                      </a:r>
                      <a:r>
                        <a:rPr lang="en-GB" sz="900" dirty="0"/>
                        <a:t> 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a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cwblhewch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weithgaredd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didoli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bwydydd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4250774"/>
                  </a:ext>
                </a:extLst>
              </a:tr>
              <a:tr h="743801">
                <a:tc>
                  <a:txBody>
                    <a:bodyPr/>
                    <a:lstStyle/>
                    <a:p>
                      <a:r>
                        <a:rPr lang="en-GB" sz="5000" dirty="0">
                          <a:latin typeface="Ysgol 3" panose="00000400000000000000" pitchFamily="2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baseline="0" dirty="0" err="1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Rhowch</a:t>
                      </a:r>
                      <a:r>
                        <a:rPr lang="en-GB" sz="900" u="none" baseline="0" dirty="0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yr</a:t>
                      </a:r>
                      <a:r>
                        <a:rPr lang="en-GB" sz="900" u="none" baseline="0" dirty="0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oriau</a:t>
                      </a:r>
                      <a:r>
                        <a:rPr lang="en-GB" sz="900" u="none" baseline="0" dirty="0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ar</a:t>
                      </a:r>
                      <a:r>
                        <a:rPr lang="en-GB" sz="900" u="none" baseline="0" dirty="0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900" u="none" baseline="0" dirty="0" err="1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cloc</a:t>
                      </a:r>
                      <a:r>
                        <a:rPr lang="en-GB" sz="900" u="none" baseline="0" dirty="0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u="none" baseline="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Tynnwch</a:t>
                      </a:r>
                      <a:r>
                        <a:rPr lang="en-GB" sz="8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lun</a:t>
                      </a:r>
                      <a:r>
                        <a:rPr lang="en-GB" sz="8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o </a:t>
                      </a:r>
                      <a:r>
                        <a:rPr lang="en-GB" sz="8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ddechrau</a:t>
                      </a:r>
                      <a:r>
                        <a:rPr lang="en-GB" sz="8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a </a:t>
                      </a:r>
                      <a:r>
                        <a:rPr lang="en-GB" sz="8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diwedd</a:t>
                      </a:r>
                      <a:r>
                        <a:rPr lang="en-GB" sz="8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8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stori</a:t>
                      </a:r>
                      <a:r>
                        <a:rPr lang="en-GB" sz="8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Ysgrifennwch</a:t>
                      </a:r>
                      <a:r>
                        <a:rPr lang="en-GB" sz="8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frawddeg</a:t>
                      </a:r>
                      <a:r>
                        <a:rPr lang="en-GB" sz="8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o dan bob </a:t>
                      </a:r>
                      <a:r>
                        <a:rPr lang="en-GB" sz="8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llun</a:t>
                      </a:r>
                      <a:r>
                        <a:rPr lang="en-GB" sz="8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gan</a:t>
                      </a:r>
                      <a:r>
                        <a:rPr lang="en-GB" sz="8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ddefnyddio’r</a:t>
                      </a:r>
                      <a:r>
                        <a:rPr lang="en-GB" sz="8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banc </a:t>
                      </a:r>
                      <a:r>
                        <a:rPr lang="en-GB" sz="8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geirfa</a:t>
                      </a:r>
                      <a:r>
                        <a:rPr lang="en-GB" sz="8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Tynnwch</a:t>
                      </a:r>
                      <a:r>
                        <a:rPr lang="en-GB" sz="900" baseline="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lun</a:t>
                      </a:r>
                      <a:r>
                        <a:rPr lang="en-GB" sz="900" baseline="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o’ch</a:t>
                      </a:r>
                      <a:r>
                        <a:rPr lang="en-GB" sz="900" baseline="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arsylwadau</a:t>
                      </a:r>
                      <a:r>
                        <a:rPr lang="en-GB" sz="900" baseline="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.</a:t>
                      </a:r>
                      <a:endParaRPr lang="en-GB" sz="900" dirty="0">
                        <a:solidFill>
                          <a:srgbClr val="00B050"/>
                        </a:solidFill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Cofnodwch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yr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oriau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ar</a:t>
                      </a:r>
                      <a:r>
                        <a:rPr lang="en-GB" sz="900" baseline="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900" baseline="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cloc</a:t>
                      </a:r>
                      <a:endParaRPr lang="en-GB" sz="900" dirty="0">
                        <a:solidFill>
                          <a:srgbClr val="00B050"/>
                        </a:solidFill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197243"/>
                  </a:ext>
                </a:extLst>
              </a:tr>
              <a:tr h="1287781">
                <a:tc>
                  <a:txBody>
                    <a:bodyPr/>
                    <a:lstStyle/>
                    <a:p>
                      <a:r>
                        <a:rPr lang="en-GB" sz="5000" dirty="0">
                          <a:latin typeface="Ysgol 3" panose="00000400000000000000" pitchFamily="2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baseline="0" dirty="0" err="1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Rhowch</a:t>
                      </a:r>
                      <a:r>
                        <a:rPr lang="en-GB" sz="900" u="none" baseline="0" dirty="0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yr</a:t>
                      </a:r>
                      <a:r>
                        <a:rPr lang="en-GB" sz="900" u="none" baseline="0" dirty="0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oriau</a:t>
                      </a:r>
                      <a:r>
                        <a:rPr lang="en-GB" sz="900" u="none" baseline="0" dirty="0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a’r</a:t>
                      </a:r>
                      <a:r>
                        <a:rPr lang="en-GB" sz="900" u="none" baseline="0" dirty="0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munudau</a:t>
                      </a:r>
                      <a:r>
                        <a:rPr lang="en-GB" sz="900" u="none" baseline="0" dirty="0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fesul</a:t>
                      </a:r>
                      <a:r>
                        <a:rPr lang="en-GB" sz="900" u="none" baseline="0" dirty="0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hanner</a:t>
                      </a:r>
                      <a:r>
                        <a:rPr lang="en-GB" sz="900" u="none" baseline="0" dirty="0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awr</a:t>
                      </a:r>
                      <a:r>
                        <a:rPr lang="en-GB" sz="900" u="none" baseline="0" dirty="0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u="none" baseline="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Tynnwch</a:t>
                      </a:r>
                      <a:r>
                        <a:rPr lang="en-GB" sz="8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lun</a:t>
                      </a:r>
                      <a:r>
                        <a:rPr lang="en-GB" sz="8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 o </a:t>
                      </a:r>
                      <a:r>
                        <a:rPr lang="en-GB" sz="8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ddechrau</a:t>
                      </a:r>
                      <a:r>
                        <a:rPr lang="en-GB" sz="8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, </a:t>
                      </a:r>
                      <a:r>
                        <a:rPr lang="en-GB" sz="8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canol</a:t>
                      </a:r>
                      <a:r>
                        <a:rPr lang="en-GB" sz="8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 a </a:t>
                      </a:r>
                      <a:r>
                        <a:rPr lang="en-GB" sz="8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diwedd</a:t>
                      </a:r>
                      <a:r>
                        <a:rPr lang="en-GB" sz="8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8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stori</a:t>
                      </a:r>
                      <a:r>
                        <a:rPr lang="en-GB" sz="8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Ysgrifennwch</a:t>
                      </a:r>
                      <a:r>
                        <a:rPr lang="en-GB" sz="8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frawddeg</a:t>
                      </a:r>
                      <a:r>
                        <a:rPr lang="en-GB" sz="8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 o dan bob </a:t>
                      </a:r>
                      <a:r>
                        <a:rPr lang="en-GB" sz="8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llun</a:t>
                      </a:r>
                      <a:r>
                        <a:rPr lang="en-GB" sz="8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gan</a:t>
                      </a:r>
                      <a:r>
                        <a:rPr lang="en-GB" sz="8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ddefnyddio’r</a:t>
                      </a:r>
                      <a:r>
                        <a:rPr lang="en-GB" sz="8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 banc </a:t>
                      </a:r>
                      <a:r>
                        <a:rPr lang="en-GB" sz="8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geirfa</a:t>
                      </a:r>
                      <a:r>
                        <a:rPr lang="en-GB" sz="8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err="1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Gwnewch</a:t>
                      </a:r>
                      <a:r>
                        <a:rPr lang="en-GB" sz="800" baseline="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baseline="0" dirty="0" err="1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restr</a:t>
                      </a:r>
                      <a:r>
                        <a:rPr lang="en-GB" sz="800" baseline="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baseline="0" dirty="0" err="1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o’ch</a:t>
                      </a:r>
                      <a:r>
                        <a:rPr lang="en-GB" sz="800" baseline="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800" baseline="0" dirty="0" err="1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arsylwadau</a:t>
                      </a:r>
                      <a:r>
                        <a:rPr lang="en-GB" sz="800" baseline="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err="1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Cofnodwch</a:t>
                      </a:r>
                      <a:r>
                        <a:rPr lang="en-GB" sz="90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yr</a:t>
                      </a:r>
                      <a:r>
                        <a:rPr lang="en-GB" sz="90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oriau</a:t>
                      </a:r>
                      <a:r>
                        <a:rPr lang="en-GB" sz="90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a’r</a:t>
                      </a:r>
                      <a:r>
                        <a:rPr lang="en-GB" sz="90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munudau</a:t>
                      </a:r>
                      <a:r>
                        <a:rPr lang="en-GB" sz="90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fesul</a:t>
                      </a:r>
                      <a:r>
                        <a:rPr lang="en-GB" sz="90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hanner</a:t>
                      </a:r>
                      <a:r>
                        <a:rPr lang="en-GB" sz="90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awr</a:t>
                      </a:r>
                      <a:r>
                        <a:rPr lang="en-GB" sz="90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488325"/>
                  </a:ext>
                </a:extLst>
              </a:tr>
              <a:tr h="1053262">
                <a:tc>
                  <a:txBody>
                    <a:bodyPr/>
                    <a:lstStyle/>
                    <a:p>
                      <a:r>
                        <a:rPr lang="en-GB" sz="5000" dirty="0">
                          <a:latin typeface="Ysgol 3" panose="00000400000000000000" pitchFamily="2" charset="0"/>
                        </a:rPr>
                        <a:t>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 err="1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Rhowch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yr</a:t>
                      </a:r>
                      <a:endParaRPr lang="en-GB" sz="900" dirty="0" smtClean="0">
                        <a:solidFill>
                          <a:srgbClr val="FF0000"/>
                        </a:solidFill>
                        <a:latin typeface="Ysgol 3" panose="00000400000000000000" pitchFamily="2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 err="1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oriau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a’r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munudau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fesul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15 </a:t>
                      </a:r>
                      <a:r>
                        <a:rPr lang="en-GB" sz="900" dirty="0" err="1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munud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u="none" baseline="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 err="1">
                          <a:solidFill>
                            <a:srgbClr val="FF0000"/>
                          </a:solidFill>
                        </a:rPr>
                        <a:t>Ysgrifennwch</a:t>
                      </a: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800" dirty="0" err="1">
                          <a:solidFill>
                            <a:srgbClr val="FF0000"/>
                          </a:solidFill>
                        </a:rPr>
                        <a:t>stori’r</a:t>
                      </a: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800" dirty="0" err="1">
                          <a:solidFill>
                            <a:srgbClr val="FF0000"/>
                          </a:solidFill>
                        </a:rPr>
                        <a:t>Pasg</a:t>
                      </a: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800" dirty="0" err="1">
                          <a:solidFill>
                            <a:srgbClr val="FF0000"/>
                          </a:solidFill>
                        </a:rPr>
                        <a:t>yng</a:t>
                      </a: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800" dirty="0" err="1">
                          <a:solidFill>
                            <a:srgbClr val="FF0000"/>
                          </a:solidFill>
                        </a:rPr>
                        <a:t>ngeiriau</a:t>
                      </a: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800" dirty="0" err="1">
                          <a:solidFill>
                            <a:srgbClr val="FF0000"/>
                          </a:solidFill>
                        </a:rPr>
                        <a:t>eich</a:t>
                      </a: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800" dirty="0" err="1">
                          <a:solidFill>
                            <a:srgbClr val="FF0000"/>
                          </a:solidFill>
                        </a:rPr>
                        <a:t>hunain</a:t>
                      </a: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800" dirty="0" err="1">
                          <a:solidFill>
                            <a:srgbClr val="FF0000"/>
                          </a:solidFill>
                        </a:rPr>
                        <a:t>gan</a:t>
                      </a: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800" dirty="0" err="1">
                          <a:solidFill>
                            <a:srgbClr val="FF0000"/>
                          </a:solidFill>
                        </a:rPr>
                        <a:t>ddefnyddio</a:t>
                      </a: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 banc </a:t>
                      </a:r>
                      <a:r>
                        <a:rPr lang="en-GB" sz="800" dirty="0" err="1">
                          <a:solidFill>
                            <a:srgbClr val="FF0000"/>
                          </a:solidFill>
                        </a:rPr>
                        <a:t>geirfa</a:t>
                      </a: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Ysgrifennwch</a:t>
                      </a:r>
                      <a:r>
                        <a:rPr lang="en-GB" sz="900" baseline="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adroddiad</a:t>
                      </a:r>
                      <a:r>
                        <a:rPr lang="en-GB" sz="900" baseline="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o’ch</a:t>
                      </a:r>
                      <a:r>
                        <a:rPr lang="en-GB" sz="900" baseline="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arsylwadau</a:t>
                      </a:r>
                      <a:r>
                        <a:rPr lang="en-GB" sz="900" baseline="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.</a:t>
                      </a:r>
                      <a:endParaRPr lang="en-GB" sz="900" dirty="0">
                        <a:solidFill>
                          <a:srgbClr val="FF0000"/>
                        </a:solidFill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Cofnodwch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yr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oriau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a’r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munudau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fesul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15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munud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Ysgol 3" panose="00000400000000000000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030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1075" y="251979"/>
            <a:ext cx="8288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Ysgol 3" panose="00000400000000000000" pitchFamily="2" charset="0"/>
              </a:rPr>
              <a:t>Mae </a:t>
            </a:r>
            <a:r>
              <a:rPr lang="en-GB" sz="900" dirty="0" err="1">
                <a:latin typeface="Ysgol 3" panose="00000400000000000000" pitchFamily="2" charset="0"/>
              </a:rPr>
              <a:t>rhai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tasgau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wedi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eu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gwahaniaethu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yn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ôl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lefel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yr</a:t>
            </a:r>
            <a:r>
              <a:rPr lang="en-GB" sz="900" dirty="0">
                <a:latin typeface="Ysgol 3" panose="00000400000000000000" pitchFamily="2" charset="0"/>
              </a:rPr>
              <a:t> her. </a:t>
            </a:r>
            <a:r>
              <a:rPr lang="en-GB" sz="900" dirty="0" err="1">
                <a:latin typeface="Ysgol 3" panose="00000400000000000000" pitchFamily="2" charset="0"/>
              </a:rPr>
              <a:t>Dewisiwch</a:t>
            </a:r>
            <a:r>
              <a:rPr lang="en-GB" sz="900" dirty="0">
                <a:latin typeface="Ysgol 3" panose="00000400000000000000" pitchFamily="2" charset="0"/>
              </a:rPr>
              <a:t> y </a:t>
            </a:r>
            <a:r>
              <a:rPr lang="en-GB" sz="900" dirty="0" err="1">
                <a:latin typeface="Ysgol 3" panose="00000400000000000000" pitchFamily="2" charset="0"/>
              </a:rPr>
              <a:t>lefel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sydd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yn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fwy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addas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i</a:t>
            </a:r>
            <a:r>
              <a:rPr lang="en-GB" sz="900" dirty="0">
                <a:latin typeface="Ysgol 3" panose="00000400000000000000" pitchFamily="2" charset="0"/>
              </a:rPr>
              <a:t> chi: </a:t>
            </a:r>
            <a:r>
              <a:rPr lang="en-GB" sz="900" dirty="0" err="1" smtClean="0">
                <a:latin typeface="Ysgol 3" panose="00000400000000000000" pitchFamily="2" charset="0"/>
              </a:rPr>
              <a:t>Hawdd</a:t>
            </a:r>
            <a:r>
              <a:rPr lang="en-GB" sz="900" dirty="0" smtClean="0">
                <a:latin typeface="Ysgol 3" panose="00000400000000000000" pitchFamily="2" charset="0"/>
              </a:rPr>
              <a:t>        </a:t>
            </a:r>
            <a:r>
              <a:rPr lang="en-GB" sz="900" dirty="0" err="1">
                <a:latin typeface="Ysgol 3" panose="00000400000000000000" pitchFamily="2" charset="0"/>
              </a:rPr>
              <a:t>Canolig</a:t>
            </a:r>
            <a:r>
              <a:rPr lang="en-GB" sz="900" dirty="0">
                <a:latin typeface="Ysgol 3" panose="00000400000000000000" pitchFamily="2" charset="0"/>
              </a:rPr>
              <a:t>          </a:t>
            </a:r>
            <a:r>
              <a:rPr lang="en-GB" sz="900" dirty="0" err="1">
                <a:latin typeface="Ysgol 3" panose="00000400000000000000" pitchFamily="2" charset="0"/>
              </a:rPr>
              <a:t>Mwy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Heriol</a:t>
            </a:r>
            <a:r>
              <a:rPr lang="en-GB" sz="900" dirty="0">
                <a:latin typeface="Ysgol 3" panose="00000400000000000000" pitchFamily="2" charset="0"/>
              </a:rPr>
              <a:t>            </a:t>
            </a:r>
          </a:p>
        </p:txBody>
      </p:sp>
      <p:sp>
        <p:nvSpPr>
          <p:cNvPr id="11" name="5-Point Star 10"/>
          <p:cNvSpPr/>
          <p:nvPr/>
        </p:nvSpPr>
        <p:spPr>
          <a:xfrm>
            <a:off x="804519" y="3621632"/>
            <a:ext cx="186466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5-Point Star 11"/>
          <p:cNvSpPr/>
          <p:nvPr/>
        </p:nvSpPr>
        <p:spPr>
          <a:xfrm>
            <a:off x="804519" y="4662192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804519" y="4912627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5-Point Star 13"/>
          <p:cNvSpPr/>
          <p:nvPr/>
        </p:nvSpPr>
        <p:spPr>
          <a:xfrm>
            <a:off x="804519" y="5821711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5-Point Star 14"/>
          <p:cNvSpPr/>
          <p:nvPr/>
        </p:nvSpPr>
        <p:spPr>
          <a:xfrm>
            <a:off x="804519" y="6036864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804519" y="6266544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5-Point Star 16"/>
          <p:cNvSpPr/>
          <p:nvPr/>
        </p:nvSpPr>
        <p:spPr>
          <a:xfrm>
            <a:off x="6538167" y="303166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5-Point Star 17"/>
          <p:cNvSpPr/>
          <p:nvPr/>
        </p:nvSpPr>
        <p:spPr>
          <a:xfrm>
            <a:off x="7286915" y="303166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5-Point Star 18"/>
          <p:cNvSpPr/>
          <p:nvPr/>
        </p:nvSpPr>
        <p:spPr>
          <a:xfrm>
            <a:off x="7420117" y="303165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5-Point Star 19"/>
          <p:cNvSpPr/>
          <p:nvPr/>
        </p:nvSpPr>
        <p:spPr>
          <a:xfrm>
            <a:off x="8226494" y="285041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5-Point Star 20"/>
          <p:cNvSpPr/>
          <p:nvPr/>
        </p:nvSpPr>
        <p:spPr>
          <a:xfrm>
            <a:off x="8359696" y="285040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5-Point Star 21"/>
          <p:cNvSpPr/>
          <p:nvPr/>
        </p:nvSpPr>
        <p:spPr>
          <a:xfrm>
            <a:off x="8492898" y="285039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78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375034"/>
              </p:ext>
            </p:extLst>
          </p:nvPr>
        </p:nvGraphicFramePr>
        <p:xfrm>
          <a:off x="431075" y="496744"/>
          <a:ext cx="8288384" cy="62855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048">
                  <a:extLst>
                    <a:ext uri="{9D8B030D-6E8A-4147-A177-3AD203B41FA5}">
                      <a16:colId xmlns:a16="http://schemas.microsoft.com/office/drawing/2014/main" val="3032938502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3337016832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3349621225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2267984240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238075847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1975509390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3397307363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3980337089"/>
                    </a:ext>
                  </a:extLst>
                </a:gridCol>
              </a:tblGrid>
              <a:tr h="524791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Ysgol 3" panose="00000400000000000000" pitchFamily="2" charset="0"/>
                        </a:rPr>
                        <a:t>23-27/3/2020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i="1" dirty="0">
                          <a:latin typeface="Ysgol 3" panose="00000400000000000000" pitchFamily="2" charset="0"/>
                        </a:rPr>
                        <a:t>Mathematics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i="1" dirty="0">
                          <a:latin typeface="Ysgol 3" panose="00000400000000000000" pitchFamily="2" charset="0"/>
                        </a:rPr>
                        <a:t>Literacy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i="1" dirty="0">
                          <a:latin typeface="Ysgol 3" panose="00000400000000000000" pitchFamily="2" charset="0"/>
                        </a:rPr>
                        <a:t>Knowledge and Understanding</a:t>
                      </a:r>
                      <a:r>
                        <a:rPr lang="en-GB" sz="900" i="1" baseline="0" dirty="0">
                          <a:latin typeface="Ysgol 3" panose="00000400000000000000" pitchFamily="2" charset="0"/>
                        </a:rPr>
                        <a:t> of the World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i="1" dirty="0">
                          <a:latin typeface="Ysgol 3" panose="00000400000000000000" pitchFamily="2" charset="0"/>
                        </a:rPr>
                        <a:t>Creative</a:t>
                      </a:r>
                      <a:r>
                        <a:rPr lang="en-GB" sz="900" i="1" baseline="0" dirty="0">
                          <a:latin typeface="Ysgol 3" panose="00000400000000000000" pitchFamily="2" charset="0"/>
                        </a:rPr>
                        <a:t> Development</a:t>
                      </a:r>
                      <a:endParaRPr lang="en-GB" sz="900" i="1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i="1" dirty="0">
                          <a:latin typeface="Ysgol 3" panose="00000400000000000000" pitchFamily="2" charset="0"/>
                        </a:rPr>
                        <a:t>Physical Education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i="1" baseline="0" dirty="0">
                          <a:latin typeface="Ysgol 3" panose="00000400000000000000" pitchFamily="2" charset="0"/>
                        </a:rPr>
                        <a:t>Personal and Social Skills</a:t>
                      </a:r>
                      <a:endParaRPr lang="en-GB" sz="900" i="1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i="1" dirty="0">
                          <a:latin typeface="Ysgol 3" panose="00000400000000000000" pitchFamily="2" charset="0"/>
                        </a:rPr>
                        <a:t>Digital Competence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8634313"/>
                  </a:ext>
                </a:extLst>
              </a:tr>
              <a:tr h="1765259">
                <a:tc>
                  <a:txBody>
                    <a:bodyPr/>
                    <a:lstStyle/>
                    <a:p>
                      <a:r>
                        <a:rPr lang="en-GB" sz="2100" dirty="0">
                          <a:latin typeface="Ysgol 3" panose="00000400000000000000" pitchFamily="2" charset="0"/>
                        </a:rPr>
                        <a:t>The Task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100" u="sng" dirty="0" smtClean="0">
                          <a:latin typeface="Ysgol 3" panose="00000400000000000000" pitchFamily="2" charset="0"/>
                        </a:rPr>
                        <a:t>Time-telling</a:t>
                      </a:r>
                    </a:p>
                    <a:p>
                      <a:r>
                        <a:rPr lang="en-GB" sz="900" dirty="0" smtClean="0">
                          <a:latin typeface="Ysgol 3" panose="00000400000000000000" pitchFamily="2" charset="0"/>
                        </a:rPr>
                        <a:t>Practice how to tell the time on an analogue clock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latin typeface="Ysgol 3" panose="00000400000000000000" pitchFamily="2" charset="0"/>
                        </a:rPr>
                        <a:t>Follow the link </a:t>
                      </a:r>
                      <a:r>
                        <a:rPr lang="en-GB" sz="900" dirty="0" smtClean="0">
                          <a:hlinkClick r:id="rId2"/>
                        </a:rPr>
                        <a:t>https://hwb.gov.wales/repository/resource/be3fefcb-c3b3-4647-999a-1aeed437918b/cy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 smtClean="0">
                          <a:latin typeface="Ysgol 3" panose="00000400000000000000" pitchFamily="2" charset="0"/>
                        </a:rPr>
                        <a:t>to</a:t>
                      </a:r>
                      <a:r>
                        <a:rPr lang="en-GB" sz="900" baseline="0" dirty="0" smtClean="0">
                          <a:latin typeface="Ysgol 3" panose="00000400000000000000" pitchFamily="2" charset="0"/>
                        </a:rPr>
                        <a:t> see the Easter story.</a:t>
                      </a:r>
                    </a:p>
                    <a:p>
                      <a:endParaRPr lang="en-GB" sz="900" baseline="0" dirty="0" smtClean="0">
                        <a:latin typeface="Ysgol 3" panose="00000400000000000000" pitchFamily="2" charset="0"/>
                      </a:endParaRPr>
                    </a:p>
                    <a:p>
                      <a:r>
                        <a:rPr lang="en-GB" sz="900" baseline="0" dirty="0" smtClean="0">
                          <a:latin typeface="Ysgol 3" panose="00000400000000000000" pitchFamily="2" charset="0"/>
                        </a:rPr>
                        <a:t>Have a go at acting out parts of the story- </a:t>
                      </a:r>
                      <a:r>
                        <a:rPr lang="en-GB" sz="900" baseline="0" dirty="0" err="1" smtClean="0">
                          <a:latin typeface="Ysgol 3" panose="00000400000000000000" pitchFamily="2" charset="0"/>
                        </a:rPr>
                        <a:t>yo</a:t>
                      </a:r>
                      <a:r>
                        <a:rPr lang="en-GB" sz="900" baseline="0" dirty="0" smtClean="0">
                          <a:latin typeface="Ysgol 3" panose="00000400000000000000" pitchFamily="2" charset="0"/>
                        </a:rPr>
                        <a:t> could record them on a tablet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Ysgol 3" panose="00000400000000000000" pitchFamily="2" charset="0"/>
                        </a:rPr>
                        <a:t>Go for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a walk to see the features of Spring.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Ysgol 3" panose="00000400000000000000" pitchFamily="2" charset="0"/>
                        </a:rPr>
                        <a:t>Make a clock</a:t>
                      </a:r>
                    </a:p>
                  </a:txBody>
                  <a:tcPr marL="68580" marR="68580" marT="34290" marB="34290"/>
                </a:tc>
                <a:tc rowSpan="4">
                  <a:txBody>
                    <a:bodyPr/>
                    <a:lstStyle/>
                    <a:p>
                      <a:r>
                        <a:rPr lang="en-GB" sz="900" dirty="0">
                          <a:latin typeface="Ysgol 3" panose="00000400000000000000" pitchFamily="2" charset="0"/>
                        </a:rPr>
                        <a:t>Time yourself for 60 seconds doing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various movements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e.g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Star jumps, skipping, running on the spot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 rowSpan="4">
                  <a:txBody>
                    <a:bodyPr/>
                    <a:lstStyle/>
                    <a:p>
                      <a:r>
                        <a:rPr lang="en-GB" sz="1000" dirty="0">
                          <a:latin typeface="Ysgol 3" panose="00000400000000000000" pitchFamily="2" charset="0"/>
                        </a:rPr>
                        <a:t>Make a list of your family members.</a:t>
                      </a:r>
                      <a:r>
                        <a:rPr lang="en-GB" sz="1000" baseline="0" dirty="0">
                          <a:latin typeface="Ysgol 3" panose="00000400000000000000" pitchFamily="2" charset="0"/>
                        </a:rPr>
                        <a:t> Think of words to describe them.</a:t>
                      </a:r>
                      <a:endParaRPr lang="en-GB" sz="10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 rowSpan="4">
                  <a:txBody>
                    <a:bodyPr/>
                    <a:lstStyle/>
                    <a:p>
                      <a:r>
                        <a:rPr lang="en-GB" sz="900" dirty="0">
                          <a:latin typeface="Ysgol 3" panose="00000400000000000000" pitchFamily="2" charset="0"/>
                        </a:rPr>
                        <a:t>Follow the link</a:t>
                      </a:r>
                    </a:p>
                    <a:p>
                      <a:r>
                        <a:rPr lang="en-GB" sz="900" dirty="0">
                          <a:hlinkClick r:id="rId2"/>
                        </a:rPr>
                        <a:t>https://resources.hwb.wales.gov.uk/VTC/2010-11/foundation-phase/fph-2/cy/index.html</a:t>
                      </a:r>
                      <a:r>
                        <a:rPr lang="en-GB" sz="900" dirty="0"/>
                        <a:t> 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and complete the task on sorting foods.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4250774"/>
                  </a:ext>
                </a:extLst>
              </a:tr>
              <a:tr h="79203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Write the hours on the clock.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Draw the beginning and the ending of the Easter story.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Write a sentence under each using the word bank</a:t>
                      </a:r>
                      <a:r>
                        <a:rPr lang="en-GB" sz="900" dirty="0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.</a:t>
                      </a:r>
                      <a:endParaRPr lang="en-GB" sz="900" dirty="0">
                        <a:solidFill>
                          <a:srgbClr val="00B050"/>
                        </a:solidFill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Draw your observations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Write the hours on the clock.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197243"/>
                  </a:ext>
                </a:extLst>
              </a:tr>
              <a:tr h="11658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Write the hours and half past on the clock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>
                        <a:solidFill>
                          <a:srgbClr val="FFC000"/>
                        </a:solidFill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Draw the beginning, middle and end of the story. Write a sentence under each using the word bank.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aseline="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Make a list of your observations</a:t>
                      </a:r>
                      <a:endParaRPr lang="en-GB" sz="900" dirty="0">
                        <a:solidFill>
                          <a:srgbClr val="FFC000"/>
                        </a:solidFill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Write the hours and half past on the clock</a:t>
                      </a:r>
                    </a:p>
                  </a:txBody>
                  <a:tcPr marL="68580" marR="68580" marT="34290" marB="3429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488325"/>
                  </a:ext>
                </a:extLst>
              </a:tr>
              <a:tr h="753015"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Write the hours</a:t>
                      </a:r>
                      <a:r>
                        <a:rPr lang="en-GB" sz="900" baseline="0" dirty="0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and each quarter hour on the clock.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Write the Easter story in your own words using a word </a:t>
                      </a:r>
                      <a:r>
                        <a:rPr lang="en-GB" sz="900" dirty="0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bank</a:t>
                      </a:r>
                      <a:endParaRPr lang="en-GB" sz="900" dirty="0">
                        <a:solidFill>
                          <a:srgbClr val="FF0000"/>
                        </a:solidFill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Write a report of your observations</a:t>
                      </a:r>
                      <a:endParaRPr lang="en-GB" sz="900" dirty="0">
                        <a:solidFill>
                          <a:srgbClr val="FF0000"/>
                        </a:solidFill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Write the hours</a:t>
                      </a:r>
                      <a:r>
                        <a:rPr lang="en-GB" sz="900" baseline="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and each quarter hour on the clock.</a:t>
                      </a:r>
                      <a:endParaRPr lang="en-GB" sz="900" dirty="0">
                        <a:solidFill>
                          <a:srgbClr val="FF0000"/>
                        </a:solidFill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Ysgol 3" panose="00000400000000000000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03011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216" y="185283"/>
            <a:ext cx="941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1" dirty="0">
                <a:latin typeface="Ysgol 3" panose="00000400000000000000" pitchFamily="2" charset="0"/>
              </a:rPr>
              <a:t>Some of the task have been differentiated by the level of difficulty. Choose the level that is most suitable for </a:t>
            </a:r>
            <a:r>
              <a:rPr lang="en-GB" sz="900" i="1" dirty="0" smtClean="0">
                <a:latin typeface="Ysgol 3" panose="00000400000000000000" pitchFamily="2" charset="0"/>
              </a:rPr>
              <a:t>you:   Easiest       Intermediate      </a:t>
            </a:r>
            <a:r>
              <a:rPr lang="en-GB" sz="900" i="1" dirty="0">
                <a:latin typeface="Ysgol 3" panose="00000400000000000000" pitchFamily="2" charset="0"/>
              </a:rPr>
              <a:t>Challenging</a:t>
            </a:r>
          </a:p>
          <a:p>
            <a:r>
              <a:rPr lang="en-GB" sz="900" i="1" dirty="0">
                <a:latin typeface="Ysgol 3" panose="00000400000000000000" pitchFamily="2" charset="0"/>
              </a:rPr>
              <a:t>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8" name="5-Point Star 17"/>
          <p:cNvSpPr/>
          <p:nvPr/>
        </p:nvSpPr>
        <p:spPr>
          <a:xfrm>
            <a:off x="6639703" y="426158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5-Point Star 18"/>
          <p:cNvSpPr/>
          <p:nvPr/>
        </p:nvSpPr>
        <p:spPr>
          <a:xfrm>
            <a:off x="7388451" y="426158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5-Point Star 19"/>
          <p:cNvSpPr/>
          <p:nvPr/>
        </p:nvSpPr>
        <p:spPr>
          <a:xfrm>
            <a:off x="7521653" y="426157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5-Point Star 20"/>
          <p:cNvSpPr/>
          <p:nvPr/>
        </p:nvSpPr>
        <p:spPr>
          <a:xfrm>
            <a:off x="8328030" y="408033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5-Point Star 21"/>
          <p:cNvSpPr/>
          <p:nvPr/>
        </p:nvSpPr>
        <p:spPr>
          <a:xfrm>
            <a:off x="8461232" y="408032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5-Point Star 22"/>
          <p:cNvSpPr/>
          <p:nvPr/>
        </p:nvSpPr>
        <p:spPr>
          <a:xfrm>
            <a:off x="8594434" y="408031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5-Point Star 23"/>
          <p:cNvSpPr/>
          <p:nvPr/>
        </p:nvSpPr>
        <p:spPr>
          <a:xfrm>
            <a:off x="804519" y="3621632"/>
            <a:ext cx="186466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5-Point Star 24"/>
          <p:cNvSpPr/>
          <p:nvPr/>
        </p:nvSpPr>
        <p:spPr>
          <a:xfrm>
            <a:off x="804519" y="5015753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5-Point Star 25"/>
          <p:cNvSpPr/>
          <p:nvPr/>
        </p:nvSpPr>
        <p:spPr>
          <a:xfrm>
            <a:off x="804519" y="5266188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5-Point Star 26"/>
          <p:cNvSpPr/>
          <p:nvPr/>
        </p:nvSpPr>
        <p:spPr>
          <a:xfrm>
            <a:off x="804519" y="6025070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5-Point Star 27"/>
          <p:cNvSpPr/>
          <p:nvPr/>
        </p:nvSpPr>
        <p:spPr>
          <a:xfrm>
            <a:off x="804519" y="6240223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5-Point Star 28"/>
          <p:cNvSpPr/>
          <p:nvPr/>
        </p:nvSpPr>
        <p:spPr>
          <a:xfrm>
            <a:off x="804519" y="6469903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3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52916"/>
              </p:ext>
            </p:extLst>
          </p:nvPr>
        </p:nvGraphicFramePr>
        <p:xfrm>
          <a:off x="431075" y="652638"/>
          <a:ext cx="8288384" cy="6034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048">
                  <a:extLst>
                    <a:ext uri="{9D8B030D-6E8A-4147-A177-3AD203B41FA5}">
                      <a16:colId xmlns:a16="http://schemas.microsoft.com/office/drawing/2014/main" val="3032938502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3337016832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3349621225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2267984240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238075847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1975509390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3397307363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3980337089"/>
                    </a:ext>
                  </a:extLst>
                </a:gridCol>
              </a:tblGrid>
              <a:tr h="54836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Ysgol 3" panose="00000400000000000000" pitchFamily="2" charset="0"/>
                        </a:rPr>
                        <a:t>30/3/2020 – 3/4/2020</a:t>
                      </a:r>
                    </a:p>
                  </a:txBody>
                  <a:tcPr marL="68580" marR="68580" marT="34290" marB="3429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Mathemateg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  <a:p>
                      <a:endParaRPr lang="en-GB" sz="900" i="1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Iaith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  <a:p>
                      <a:endParaRPr lang="en-GB" sz="900" i="1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Gwybodaeth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a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Dealltwriaeth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o’r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Byd</a:t>
                      </a:r>
                      <a:endParaRPr lang="en-GB" sz="900" i="1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Creadigol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Addysg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Gorfforol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Personol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a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Chymdeithasol</a:t>
                      </a:r>
                      <a:endParaRPr lang="en-GB" sz="900" baseline="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Cymhwysedd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Digidol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8634313"/>
                  </a:ext>
                </a:extLst>
              </a:tr>
              <a:tr h="17742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Ysgol 3" panose="00000400000000000000" pitchFamily="2" charset="0"/>
                        </a:rPr>
                        <a:t>Y </a:t>
                      </a:r>
                      <a:r>
                        <a:rPr lang="en-GB" sz="2000" dirty="0" err="1">
                          <a:latin typeface="Ysgol 3" panose="00000400000000000000" pitchFamily="2" charset="0"/>
                        </a:rPr>
                        <a:t>Dasg</a:t>
                      </a:r>
                      <a:endParaRPr lang="en-GB" sz="2000" dirty="0">
                        <a:latin typeface="Ysgol 3" panose="00000400000000000000" pitchFamily="2" charset="0"/>
                      </a:endParaRPr>
                    </a:p>
                    <a:p>
                      <a:endParaRPr lang="en-GB" sz="11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u="sng" dirty="0" err="1">
                          <a:latin typeface="Ysgol 3" panose="00000400000000000000" pitchFamily="2" charset="0"/>
                        </a:rPr>
                        <a:t>Ffracsiynau</a:t>
                      </a:r>
                      <a:endParaRPr lang="en-GB" sz="900" u="sng" dirty="0">
                        <a:latin typeface="Ysgol 3" panose="00000400000000000000" pitchFamily="2" charset="0"/>
                      </a:endParaRPr>
                    </a:p>
                    <a:p>
                      <a:r>
                        <a:rPr lang="en-GB" sz="900" u="none" dirty="0" err="1">
                          <a:latin typeface="Ysgol 3" panose="00000400000000000000" pitchFamily="2" charset="0"/>
                        </a:rPr>
                        <a:t>Defnyddiwch</a:t>
                      </a:r>
                      <a:r>
                        <a:rPr lang="en-GB" sz="900" u="none" baseline="0" dirty="0">
                          <a:latin typeface="Ysgol 3" panose="00000400000000000000" pitchFamily="2" charset="0"/>
                        </a:rPr>
                        <a:t> y poster </a:t>
                      </a:r>
                      <a:r>
                        <a:rPr lang="en-GB" sz="900" u="none" baseline="0" dirty="0" err="1">
                          <a:latin typeface="Ysgol 3" panose="00000400000000000000" pitchFamily="2" charset="0"/>
                        </a:rPr>
                        <a:t>i</a:t>
                      </a:r>
                      <a:r>
                        <a:rPr lang="en-GB" sz="900" u="none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>
                          <a:latin typeface="Ysgol 3" panose="00000400000000000000" pitchFamily="2" charset="0"/>
                        </a:rPr>
                        <a:t>drafod</a:t>
                      </a:r>
                      <a:r>
                        <a:rPr lang="en-GB" sz="900" u="none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>
                          <a:latin typeface="Ysgol 3" panose="00000400000000000000" pitchFamily="2" charset="0"/>
                        </a:rPr>
                        <a:t>beth</a:t>
                      </a:r>
                      <a:r>
                        <a:rPr lang="en-GB" sz="900" u="none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>
                          <a:latin typeface="Ysgol 3" panose="00000400000000000000" pitchFamily="2" charset="0"/>
                        </a:rPr>
                        <a:t>yw</a:t>
                      </a:r>
                      <a:r>
                        <a:rPr lang="en-GB" sz="900" u="none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>
                          <a:latin typeface="Ysgol 3" panose="00000400000000000000" pitchFamily="2" charset="0"/>
                        </a:rPr>
                        <a:t>ffracsiynau</a:t>
                      </a:r>
                      <a:r>
                        <a:rPr lang="en-GB" sz="900" u="none" baseline="0" dirty="0" smtClean="0">
                          <a:latin typeface="Ysgol 3" panose="00000400000000000000" pitchFamily="2" charset="0"/>
                        </a:rPr>
                        <a:t>.</a:t>
                      </a:r>
                      <a:endParaRPr lang="en-GB" sz="900" u="none" baseline="0" dirty="0">
                        <a:solidFill>
                          <a:srgbClr val="FF0000"/>
                        </a:solidFill>
                        <a:latin typeface="Ysgol 3" panose="00000400000000000000" pitchFamily="2" charset="0"/>
                      </a:endParaRPr>
                    </a:p>
                    <a:p>
                      <a:endParaRPr lang="en-GB" sz="900" u="none" baseline="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Rhowch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gynnig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ar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wneud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brechdan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o’ch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dewis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,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hy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, ham, caws,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tiwna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, jam.</a:t>
                      </a:r>
                    </a:p>
                    <a:p>
                      <a:endParaRPr lang="en-GB" sz="900" dirty="0">
                        <a:latin typeface="Ysgol 3" panose="00000400000000000000" pitchFamily="2" charset="0"/>
                      </a:endParaRPr>
                    </a:p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Dywedwch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wrth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eich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rhiant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/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brawd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neu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chwaer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sut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mae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gwneud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brechdan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ar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lafar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Plannwch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ben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berw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mewn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plisgyn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ŵy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 rowSpan="4"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Gwnewch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gerdyn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Pasg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i’ch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teulu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tc rowSpan="4"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Dilynwch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linc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  <a:p>
                      <a:r>
                        <a:rPr lang="en-GB" sz="900" dirty="0">
                          <a:hlinkClick r:id="rId2"/>
                        </a:rPr>
                        <a:t>https://www.youtube.com/watch?v=d3LPrhI0v-w</a:t>
                      </a:r>
                      <a:endParaRPr lang="en-GB" sz="900" dirty="0"/>
                    </a:p>
                    <a:p>
                      <a:r>
                        <a:rPr lang="en-GB" sz="900" dirty="0">
                          <a:latin typeface="Ysgol 3" panose="00000400000000000000" pitchFamily="2" charset="0"/>
                        </a:rPr>
                        <a:t>ac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ymunwch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â Jo Wicks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yn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gwneud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ymarfer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corff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. 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 rowSpan="4"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Gwnewch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rywbeth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i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helpu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aelod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o’r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teulu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.</a:t>
                      </a:r>
                    </a:p>
                    <a:p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E.e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.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golchi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llestri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,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tacluso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eich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llofft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,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glanhau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cwt y </a:t>
                      </a:r>
                      <a:r>
                        <a:rPr lang="en-GB" sz="900" baseline="0" dirty="0" err="1">
                          <a:latin typeface="Ysgol 3" panose="00000400000000000000" pitchFamily="2" charset="0"/>
                        </a:rPr>
                        <a:t>gwningen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.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err="1" smtClean="0">
                          <a:latin typeface="Ysgol 3" panose="00000400000000000000" pitchFamily="2" charset="0"/>
                        </a:rPr>
                        <a:t>Dilynwch</a:t>
                      </a:r>
                      <a:r>
                        <a:rPr lang="en-GB" sz="900" dirty="0" smtClean="0"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900" dirty="0" err="1" smtClean="0">
                          <a:latin typeface="Ysgol 3" panose="00000400000000000000" pitchFamily="2" charset="0"/>
                        </a:rPr>
                        <a:t>linc</a:t>
                      </a:r>
                      <a:endParaRPr lang="en-GB" sz="900" dirty="0" smtClean="0">
                        <a:latin typeface="Ysgol 3" panose="00000400000000000000" pitchFamily="2" charset="0"/>
                      </a:endParaRPr>
                    </a:p>
                    <a:p>
                      <a:r>
                        <a:rPr lang="en-GB" sz="900" dirty="0" smtClean="0">
                          <a:hlinkClick r:id="rId3"/>
                        </a:rPr>
                        <a:t>https://hwb.gov.wales/repository/resource/104a6f30-7e4f-4772-aad5-333a5915ba7e/cy</a:t>
                      </a:r>
                      <a:endParaRPr lang="en-GB" sz="900" dirty="0" smtClean="0"/>
                    </a:p>
                    <a:p>
                      <a:r>
                        <a:rPr lang="en-GB" sz="900" dirty="0" smtClean="0">
                          <a:latin typeface="Ysgol 3" panose="00000400000000000000" pitchFamily="2" charset="0"/>
                        </a:rPr>
                        <a:t>A </a:t>
                      </a:r>
                      <a:r>
                        <a:rPr lang="en-GB" sz="900" dirty="0" err="1" smtClean="0">
                          <a:latin typeface="Ysgol 3" panose="00000400000000000000" pitchFamily="2" charset="0"/>
                        </a:rPr>
                        <a:t>lawrlwythwch</a:t>
                      </a:r>
                      <a:r>
                        <a:rPr lang="en-GB" sz="900" baseline="0" dirty="0" smtClean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 smtClean="0">
                          <a:latin typeface="Ysgol 3" panose="00000400000000000000" pitchFamily="2" charset="0"/>
                        </a:rPr>
                        <a:t>yr</a:t>
                      </a:r>
                      <a:r>
                        <a:rPr lang="en-GB" sz="900" baseline="0" dirty="0" smtClean="0">
                          <a:latin typeface="Ysgol 3" panose="00000400000000000000" pitchFamily="2" charset="0"/>
                        </a:rPr>
                        <a:t> App ‘</a:t>
                      </a:r>
                      <a:r>
                        <a:rPr lang="en-GB" sz="900" baseline="0" dirty="0" err="1" smtClean="0">
                          <a:latin typeface="Ysgol 3" panose="00000400000000000000" pitchFamily="2" charset="0"/>
                        </a:rPr>
                        <a:t>Tiwtor</a:t>
                      </a:r>
                      <a:r>
                        <a:rPr lang="en-GB" sz="900" baseline="0" dirty="0" smtClean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 smtClean="0">
                          <a:latin typeface="Ysgol 3" panose="00000400000000000000" pitchFamily="2" charset="0"/>
                        </a:rPr>
                        <a:t>Mathemateg</a:t>
                      </a:r>
                      <a:r>
                        <a:rPr lang="en-GB" sz="900" baseline="0" dirty="0" smtClean="0">
                          <a:latin typeface="Ysgol 3" panose="00000400000000000000" pitchFamily="2" charset="0"/>
                        </a:rPr>
                        <a:t>’ am </a:t>
                      </a:r>
                      <a:r>
                        <a:rPr lang="en-GB" sz="900" baseline="0" dirty="0" err="1" smtClean="0">
                          <a:latin typeface="Ysgol 3" panose="00000400000000000000" pitchFamily="2" charset="0"/>
                        </a:rPr>
                        <a:t>ddim</a:t>
                      </a:r>
                      <a:r>
                        <a:rPr lang="en-GB" sz="900" baseline="0" dirty="0" smtClean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 smtClean="0">
                          <a:latin typeface="Ysgol 3" panose="00000400000000000000" pitchFamily="2" charset="0"/>
                        </a:rPr>
                        <a:t>i</a:t>
                      </a:r>
                      <a:r>
                        <a:rPr lang="en-GB" sz="900" baseline="0" dirty="0" smtClean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 smtClean="0">
                          <a:latin typeface="Ysgol 3" panose="00000400000000000000" pitchFamily="2" charset="0"/>
                        </a:rPr>
                        <a:t>gwblhau</a:t>
                      </a:r>
                      <a:r>
                        <a:rPr lang="en-GB" sz="900" baseline="0" dirty="0" smtClean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 smtClean="0">
                          <a:latin typeface="Ysgol 3" panose="00000400000000000000" pitchFamily="2" charset="0"/>
                        </a:rPr>
                        <a:t>gweithgareddau</a:t>
                      </a:r>
                      <a:r>
                        <a:rPr lang="en-GB" sz="900" baseline="0" dirty="0" smtClean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 smtClean="0">
                          <a:latin typeface="Ysgol 3" panose="00000400000000000000" pitchFamily="2" charset="0"/>
                        </a:rPr>
                        <a:t>rhif</a:t>
                      </a:r>
                      <a:r>
                        <a:rPr lang="en-GB" sz="900" baseline="0" dirty="0" smtClean="0">
                          <a:latin typeface="Ysgol 3" panose="00000400000000000000" pitchFamily="2" charset="0"/>
                        </a:rPr>
                        <a:t>.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4250774"/>
                  </a:ext>
                </a:extLst>
              </a:tr>
              <a:tr h="9280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baseline="0" dirty="0" err="1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Torrwch</a:t>
                      </a:r>
                      <a:r>
                        <a:rPr lang="en-GB" sz="900" u="none" baseline="0" dirty="0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900" u="none" baseline="0" dirty="0" err="1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lluniau</a:t>
                      </a:r>
                      <a:r>
                        <a:rPr lang="en-GB" sz="900" u="none" baseline="0" dirty="0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mewn</a:t>
                      </a:r>
                      <a:r>
                        <a:rPr lang="en-GB" sz="900" u="none" baseline="0" dirty="0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i</a:t>
                      </a:r>
                      <a:r>
                        <a:rPr lang="en-GB" sz="900" u="none" baseline="0" dirty="0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hanneri</a:t>
                      </a:r>
                      <a:r>
                        <a:rPr lang="en-GB" sz="900" u="none" baseline="0" dirty="0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(1/2)</a:t>
                      </a:r>
                      <a:r>
                        <a:rPr lang="en-GB" sz="900" u="none" baseline="0" dirty="0" smtClean="0">
                          <a:latin typeface="Ysgol 3" panose="00000400000000000000" pitchFamily="2" charset="0"/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u="none" baseline="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Torrwch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a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threfnwch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lluniau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o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sut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i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wneud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brechdan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yn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gywir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Gwnewch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lun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ohono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a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cofnodwch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sawl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diwrnod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mae’n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gymryd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i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dyfu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17494"/>
                  </a:ext>
                </a:extLst>
              </a:tr>
              <a:tr h="7915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baseline="0" dirty="0" err="1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Lliwiwch</a:t>
                      </a:r>
                      <a:r>
                        <a:rPr lang="en-GB" sz="900" u="none" baseline="0" dirty="0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900" u="none" baseline="0" dirty="0" err="1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siapiau</a:t>
                      </a:r>
                      <a:r>
                        <a:rPr lang="en-GB" sz="900" u="none" baseline="0" dirty="0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yn</a:t>
                      </a:r>
                      <a:r>
                        <a:rPr lang="en-GB" sz="900" u="none" baseline="0" dirty="0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ol</a:t>
                      </a:r>
                      <a:r>
                        <a:rPr lang="en-GB" sz="900" u="none" baseline="0" dirty="0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900" u="none" baseline="0" dirty="0" err="1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cyfarwyddiadau</a:t>
                      </a:r>
                      <a:endParaRPr lang="en-GB" sz="900" u="none" baseline="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Ysgrifennwch</a:t>
                      </a:r>
                      <a:r>
                        <a:rPr lang="en-GB" sz="9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gyfarwyddiadau</a:t>
                      </a:r>
                      <a:r>
                        <a:rPr lang="en-GB" sz="9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syml</a:t>
                      </a:r>
                      <a:r>
                        <a:rPr lang="en-GB" sz="9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gan</a:t>
                      </a:r>
                      <a:r>
                        <a:rPr lang="en-GB" sz="9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ddefnyddio’r</a:t>
                      </a:r>
                      <a:r>
                        <a:rPr lang="en-GB" sz="9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 banc </a:t>
                      </a:r>
                      <a:r>
                        <a:rPr lang="en-GB" sz="900" dirty="0" err="1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geirfa</a:t>
                      </a:r>
                      <a:r>
                        <a:rPr lang="en-GB" sz="900" dirty="0">
                          <a:solidFill>
                            <a:srgbClr val="FFFF00"/>
                          </a:solidFill>
                          <a:latin typeface="Ysgol 3" panose="00000400000000000000" pitchFamily="2" charset="0"/>
                        </a:rPr>
                        <a:t>.</a:t>
                      </a:r>
                    </a:p>
                    <a:p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 err="1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Cofnodwch</a:t>
                      </a:r>
                      <a:r>
                        <a:rPr lang="en-GB" sz="90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900" dirty="0" err="1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newidiadau</a:t>
                      </a:r>
                      <a:r>
                        <a:rPr lang="en-GB" sz="90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 bob </a:t>
                      </a:r>
                      <a:r>
                        <a:rPr lang="en-GB" sz="900" dirty="0" err="1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dydd</a:t>
                      </a:r>
                      <a:r>
                        <a:rPr lang="en-GB" sz="90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692136"/>
                  </a:ext>
                </a:extLst>
              </a:tr>
              <a:tr h="1073672">
                <a:tc>
                  <a:txBody>
                    <a:bodyPr/>
                    <a:lstStyle/>
                    <a:p>
                      <a:pPr algn="ctr"/>
                      <a:endParaRPr lang="en-GB" sz="40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baseline="0" dirty="0" err="1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Lliwiwch</a:t>
                      </a:r>
                      <a:r>
                        <a:rPr lang="en-GB" sz="900" u="none" baseline="0" dirty="0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900" u="none" baseline="0" dirty="0" err="1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siapiau</a:t>
                      </a:r>
                      <a:r>
                        <a:rPr lang="en-GB" sz="900" u="none" baseline="0" dirty="0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yn</a:t>
                      </a:r>
                      <a:r>
                        <a:rPr lang="en-GB" sz="900" u="none" baseline="0" dirty="0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u="none" baseline="0" dirty="0" err="1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ol</a:t>
                      </a:r>
                      <a:r>
                        <a:rPr lang="en-GB" sz="900" u="none" baseline="0" dirty="0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900" u="none" baseline="0" dirty="0" err="1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cyfarwyddiadau</a:t>
                      </a:r>
                      <a:r>
                        <a:rPr lang="en-GB" sz="900" u="none" baseline="0" dirty="0" smtClean="0">
                          <a:latin typeface="Ysgol 3" panose="00000400000000000000" pitchFamily="2" charset="0"/>
                        </a:rPr>
                        <a:t>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u="none" baseline="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Ysgrifennwch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gyfarwyddiadau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syml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gan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ddefnyddio’r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trefnolion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cywir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a’r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banc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geirfa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.</a:t>
                      </a:r>
                    </a:p>
                    <a:p>
                      <a:endParaRPr lang="en-GB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Cofnodwch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90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cyfarwyddiadau</a:t>
                      </a:r>
                      <a:r>
                        <a:rPr lang="en-GB" sz="900" baseline="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sut</a:t>
                      </a:r>
                      <a:r>
                        <a:rPr lang="en-GB" sz="900" baseline="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i’w</a:t>
                      </a:r>
                      <a:r>
                        <a:rPr lang="en-GB" sz="900" baseline="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wneud</a:t>
                      </a:r>
                      <a:r>
                        <a:rPr lang="en-GB" sz="900" baseline="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, </a:t>
                      </a:r>
                      <a:r>
                        <a:rPr lang="en-GB" sz="900" baseline="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yna</a:t>
                      </a:r>
                      <a:r>
                        <a:rPr lang="en-GB" sz="900" baseline="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baseline="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cofnodwch</a:t>
                      </a:r>
                      <a:r>
                        <a:rPr lang="en-GB" sz="900" baseline="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y </a:t>
                      </a:r>
                      <a:r>
                        <a:rPr lang="en-GB" sz="900" baseline="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newidiadau</a:t>
                      </a:r>
                      <a:r>
                        <a:rPr lang="en-GB" sz="900" baseline="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bob </a:t>
                      </a:r>
                      <a:r>
                        <a:rPr lang="en-GB" sz="900" baseline="0" dirty="0" err="1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dydd</a:t>
                      </a:r>
                      <a:r>
                        <a:rPr lang="en-GB" sz="900" baseline="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.</a:t>
                      </a:r>
                      <a:endParaRPr lang="en-GB" sz="900" dirty="0">
                        <a:solidFill>
                          <a:srgbClr val="FF0000"/>
                        </a:solidFill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latin typeface="Ysgol 3" panose="00000400000000000000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Ysgol 3" panose="00000400000000000000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030116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31075" y="251979"/>
            <a:ext cx="82883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Ysgol 3" panose="00000400000000000000" pitchFamily="2" charset="0"/>
              </a:rPr>
              <a:t>Mae </a:t>
            </a:r>
            <a:r>
              <a:rPr lang="en-GB" sz="900" dirty="0" err="1">
                <a:latin typeface="Ysgol 3" panose="00000400000000000000" pitchFamily="2" charset="0"/>
              </a:rPr>
              <a:t>rhai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tasgau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wedi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eu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gwahaniaethu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yn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ôl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lefel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yr</a:t>
            </a:r>
            <a:r>
              <a:rPr lang="en-GB" sz="900" dirty="0">
                <a:latin typeface="Ysgol 3" panose="00000400000000000000" pitchFamily="2" charset="0"/>
              </a:rPr>
              <a:t> her. </a:t>
            </a:r>
            <a:r>
              <a:rPr lang="en-GB" sz="900" dirty="0" err="1">
                <a:latin typeface="Ysgol 3" panose="00000400000000000000" pitchFamily="2" charset="0"/>
              </a:rPr>
              <a:t>Dewisiwch</a:t>
            </a:r>
            <a:r>
              <a:rPr lang="en-GB" sz="900" dirty="0">
                <a:latin typeface="Ysgol 3" panose="00000400000000000000" pitchFamily="2" charset="0"/>
              </a:rPr>
              <a:t> y </a:t>
            </a:r>
            <a:r>
              <a:rPr lang="en-GB" sz="900" dirty="0" err="1">
                <a:latin typeface="Ysgol 3" panose="00000400000000000000" pitchFamily="2" charset="0"/>
              </a:rPr>
              <a:t>lefel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sydd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yn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fwy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addas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i</a:t>
            </a:r>
            <a:r>
              <a:rPr lang="en-GB" sz="900" dirty="0">
                <a:latin typeface="Ysgol 3" panose="00000400000000000000" pitchFamily="2" charset="0"/>
              </a:rPr>
              <a:t> chi: </a:t>
            </a:r>
            <a:r>
              <a:rPr lang="en-GB" sz="900" dirty="0" err="1" smtClean="0">
                <a:latin typeface="Ysgol 3" panose="00000400000000000000" pitchFamily="2" charset="0"/>
              </a:rPr>
              <a:t>Hawdd</a:t>
            </a:r>
            <a:r>
              <a:rPr lang="en-GB" sz="900" dirty="0" smtClean="0">
                <a:latin typeface="Ysgol 3" panose="00000400000000000000" pitchFamily="2" charset="0"/>
              </a:rPr>
              <a:t>        </a:t>
            </a:r>
            <a:r>
              <a:rPr lang="en-GB" sz="900" dirty="0" err="1">
                <a:latin typeface="Ysgol 3" panose="00000400000000000000" pitchFamily="2" charset="0"/>
              </a:rPr>
              <a:t>Canolig</a:t>
            </a:r>
            <a:r>
              <a:rPr lang="en-GB" sz="900" dirty="0">
                <a:latin typeface="Ysgol 3" panose="00000400000000000000" pitchFamily="2" charset="0"/>
              </a:rPr>
              <a:t>          </a:t>
            </a:r>
            <a:r>
              <a:rPr lang="en-GB" sz="900" dirty="0" err="1">
                <a:latin typeface="Ysgol 3" panose="00000400000000000000" pitchFamily="2" charset="0"/>
              </a:rPr>
              <a:t>Mwy</a:t>
            </a:r>
            <a:r>
              <a:rPr lang="en-GB" sz="900" dirty="0">
                <a:latin typeface="Ysgol 3" panose="00000400000000000000" pitchFamily="2" charset="0"/>
              </a:rPr>
              <a:t> </a:t>
            </a:r>
            <a:r>
              <a:rPr lang="en-GB" sz="900" dirty="0" err="1">
                <a:latin typeface="Ysgol 3" panose="00000400000000000000" pitchFamily="2" charset="0"/>
              </a:rPr>
              <a:t>Heriol</a:t>
            </a:r>
            <a:r>
              <a:rPr lang="en-GB" sz="900" dirty="0">
                <a:latin typeface="Ysgol 3" panose="00000400000000000000" pitchFamily="2" charset="0"/>
              </a:rPr>
              <a:t>            </a:t>
            </a:r>
          </a:p>
        </p:txBody>
      </p:sp>
      <p:sp>
        <p:nvSpPr>
          <p:cNvPr id="21" name="5-Point Star 20"/>
          <p:cNvSpPr/>
          <p:nvPr/>
        </p:nvSpPr>
        <p:spPr>
          <a:xfrm>
            <a:off x="6538167" y="303166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5-Point Star 21"/>
          <p:cNvSpPr/>
          <p:nvPr/>
        </p:nvSpPr>
        <p:spPr>
          <a:xfrm>
            <a:off x="7286915" y="303166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5-Point Star 22"/>
          <p:cNvSpPr/>
          <p:nvPr/>
        </p:nvSpPr>
        <p:spPr>
          <a:xfrm>
            <a:off x="7420117" y="303165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5-Point Star 23"/>
          <p:cNvSpPr/>
          <p:nvPr/>
        </p:nvSpPr>
        <p:spPr>
          <a:xfrm>
            <a:off x="8226494" y="285041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5-Point Star 24"/>
          <p:cNvSpPr/>
          <p:nvPr/>
        </p:nvSpPr>
        <p:spPr>
          <a:xfrm>
            <a:off x="8359696" y="285040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5-Point Star 25"/>
          <p:cNvSpPr/>
          <p:nvPr/>
        </p:nvSpPr>
        <p:spPr>
          <a:xfrm>
            <a:off x="8492898" y="285039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5-Point Star 26"/>
          <p:cNvSpPr/>
          <p:nvPr/>
        </p:nvSpPr>
        <p:spPr>
          <a:xfrm>
            <a:off x="804519" y="3621632"/>
            <a:ext cx="186466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5-Point Star 27"/>
          <p:cNvSpPr/>
          <p:nvPr/>
        </p:nvSpPr>
        <p:spPr>
          <a:xfrm>
            <a:off x="804519" y="4563712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5-Point Star 28"/>
          <p:cNvSpPr/>
          <p:nvPr/>
        </p:nvSpPr>
        <p:spPr>
          <a:xfrm>
            <a:off x="804519" y="4814147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5-Point Star 29"/>
          <p:cNvSpPr/>
          <p:nvPr/>
        </p:nvSpPr>
        <p:spPr>
          <a:xfrm>
            <a:off x="804519" y="5715066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5-Point Star 30"/>
          <p:cNvSpPr/>
          <p:nvPr/>
        </p:nvSpPr>
        <p:spPr>
          <a:xfrm>
            <a:off x="804519" y="5930219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5-Point Star 31"/>
          <p:cNvSpPr/>
          <p:nvPr/>
        </p:nvSpPr>
        <p:spPr>
          <a:xfrm>
            <a:off x="804519" y="6159899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15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145806"/>
              </p:ext>
            </p:extLst>
          </p:nvPr>
        </p:nvGraphicFramePr>
        <p:xfrm>
          <a:off x="431075" y="892457"/>
          <a:ext cx="8288384" cy="5200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048">
                  <a:extLst>
                    <a:ext uri="{9D8B030D-6E8A-4147-A177-3AD203B41FA5}">
                      <a16:colId xmlns:a16="http://schemas.microsoft.com/office/drawing/2014/main" val="3032938502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3337016832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3349621225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2267984240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238075847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1975509390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3397307363"/>
                    </a:ext>
                  </a:extLst>
                </a:gridCol>
                <a:gridCol w="1036048">
                  <a:extLst>
                    <a:ext uri="{9D8B030D-6E8A-4147-A177-3AD203B41FA5}">
                      <a16:colId xmlns:a16="http://schemas.microsoft.com/office/drawing/2014/main" val="3980337089"/>
                    </a:ext>
                  </a:extLst>
                </a:gridCol>
              </a:tblGrid>
              <a:tr h="686155">
                <a:tc>
                  <a:txBody>
                    <a:bodyPr/>
                    <a:lstStyle/>
                    <a:p>
                      <a:r>
                        <a:rPr lang="en-GB" sz="1200" smtClean="0">
                          <a:latin typeface="Ysgol 3" panose="00000400000000000000" pitchFamily="2" charset="0"/>
                        </a:rPr>
                        <a:t>30/3/2020 – 3/4/2020</a:t>
                      </a:r>
                      <a:endParaRPr lang="en-GB" sz="12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i="1" dirty="0">
                          <a:latin typeface="Ysgol 3" panose="00000400000000000000" pitchFamily="2" charset="0"/>
                        </a:rPr>
                        <a:t>Mathematics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i="1" dirty="0">
                          <a:latin typeface="Ysgol 3" panose="00000400000000000000" pitchFamily="2" charset="0"/>
                        </a:rPr>
                        <a:t>Literacy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i="1" dirty="0">
                          <a:latin typeface="Ysgol 3" panose="00000400000000000000" pitchFamily="2" charset="0"/>
                        </a:rPr>
                        <a:t>Knowledge and Understanding</a:t>
                      </a:r>
                      <a:r>
                        <a:rPr lang="en-GB" sz="900" i="1" baseline="0" dirty="0">
                          <a:latin typeface="Ysgol 3" panose="00000400000000000000" pitchFamily="2" charset="0"/>
                        </a:rPr>
                        <a:t> of the World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i="1" dirty="0">
                          <a:latin typeface="Ysgol 3" panose="00000400000000000000" pitchFamily="2" charset="0"/>
                        </a:rPr>
                        <a:t>Creative</a:t>
                      </a:r>
                      <a:r>
                        <a:rPr lang="en-GB" sz="900" i="1" baseline="0" dirty="0">
                          <a:latin typeface="Ysgol 3" panose="00000400000000000000" pitchFamily="2" charset="0"/>
                        </a:rPr>
                        <a:t> Development</a:t>
                      </a:r>
                      <a:endParaRPr lang="en-GB" sz="900" i="1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 err="1">
                          <a:latin typeface="Ysgol 3" panose="00000400000000000000" pitchFamily="2" charset="0"/>
                        </a:rPr>
                        <a:t>Addysg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Gorfforol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  <a:p>
                      <a:r>
                        <a:rPr lang="en-GB" sz="900" i="1" dirty="0">
                          <a:latin typeface="Ysgol 3" panose="00000400000000000000" pitchFamily="2" charset="0"/>
                        </a:rPr>
                        <a:t>Physical Education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i="1" baseline="0" dirty="0">
                          <a:latin typeface="Ysgol 3" panose="00000400000000000000" pitchFamily="2" charset="0"/>
                        </a:rPr>
                        <a:t>Personal and Social Skills</a:t>
                      </a:r>
                      <a:endParaRPr lang="en-GB" sz="900" i="1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i="1" dirty="0">
                          <a:latin typeface="Ysgol 3" panose="00000400000000000000" pitchFamily="2" charset="0"/>
                        </a:rPr>
                        <a:t>Digital Competence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8634313"/>
                  </a:ext>
                </a:extLst>
              </a:tr>
              <a:tr h="140970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Ysgol 3" panose="00000400000000000000" pitchFamily="2" charset="0"/>
                        </a:rPr>
                        <a:t>The Task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u="sng" dirty="0">
                          <a:latin typeface="Ysgol 3" panose="00000400000000000000" pitchFamily="2" charset="0"/>
                        </a:rPr>
                        <a:t>Fractions</a:t>
                      </a:r>
                    </a:p>
                    <a:p>
                      <a:r>
                        <a:rPr lang="en-GB" sz="900" dirty="0">
                          <a:latin typeface="Ysgol 3" panose="00000400000000000000" pitchFamily="2" charset="0"/>
                        </a:rPr>
                        <a:t>Use the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poster to discuss fractions.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Ysgol 3" panose="00000400000000000000" pitchFamily="2" charset="0"/>
                        </a:rPr>
                        <a:t>Have a go at making a sandwich of your choice </a:t>
                      </a:r>
                      <a:r>
                        <a:rPr lang="en-GB" sz="900" dirty="0" err="1">
                          <a:latin typeface="Ysgol 3" panose="00000400000000000000" pitchFamily="2" charset="0"/>
                        </a:rPr>
                        <a:t>eg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, ham, cheese, tuna, jam.</a:t>
                      </a:r>
                    </a:p>
                    <a:p>
                      <a:endParaRPr lang="en-GB" sz="900" dirty="0">
                        <a:latin typeface="Ysgol 3" panose="00000400000000000000" pitchFamily="2" charset="0"/>
                      </a:endParaRPr>
                    </a:p>
                    <a:p>
                      <a:r>
                        <a:rPr lang="en-GB" sz="900" dirty="0">
                          <a:latin typeface="Ysgol 3" panose="00000400000000000000" pitchFamily="2" charset="0"/>
                        </a:rPr>
                        <a:t>Give a verbal account of how to make a </a:t>
                      </a:r>
                      <a:r>
                        <a:rPr lang="en-GB" sz="900" dirty="0" smtClean="0">
                          <a:latin typeface="Ysgol 3" panose="00000400000000000000" pitchFamily="2" charset="0"/>
                        </a:rPr>
                        <a:t>sandwich.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latin typeface="Ysgol 3" panose="00000400000000000000" pitchFamily="2" charset="0"/>
                        </a:rPr>
                        <a:t>Plant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a cress head in an egg shell.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 rowSpan="4">
                  <a:txBody>
                    <a:bodyPr/>
                    <a:lstStyle/>
                    <a:p>
                      <a:r>
                        <a:rPr lang="en-GB" sz="900" dirty="0">
                          <a:latin typeface="Ysgol 3" panose="00000400000000000000" pitchFamily="2" charset="0"/>
                        </a:rPr>
                        <a:t>Make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an Easter card for your family.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 rowSpan="4">
                  <a:txBody>
                    <a:bodyPr/>
                    <a:lstStyle/>
                    <a:p>
                      <a:r>
                        <a:rPr lang="en-GB" sz="900" dirty="0">
                          <a:latin typeface="Ysgol 3" panose="00000400000000000000" pitchFamily="2" charset="0"/>
                        </a:rPr>
                        <a:t>Follow the link </a:t>
                      </a:r>
                      <a:r>
                        <a:rPr lang="en-GB" sz="900" dirty="0">
                          <a:hlinkClick r:id="rId2"/>
                        </a:rPr>
                        <a:t>https://www.youtube.com/watch?v=d3LPrhI0v-w</a:t>
                      </a:r>
                      <a:r>
                        <a:rPr lang="en-GB" sz="900" dirty="0"/>
                        <a:t> 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and join Jo Wicks as he does his 5 minute workout.</a:t>
                      </a:r>
                    </a:p>
                    <a:p>
                      <a:endParaRPr lang="en-GB" sz="900" dirty="0">
                        <a:latin typeface="Ysgol 3" panose="00000400000000000000" pitchFamily="2" charset="0"/>
                      </a:endParaRPr>
                    </a:p>
                    <a:p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 rowSpan="4">
                  <a:txBody>
                    <a:bodyPr/>
                    <a:lstStyle/>
                    <a:p>
                      <a:r>
                        <a:rPr lang="en-GB" sz="900" dirty="0">
                          <a:latin typeface="Ysgol 3" panose="00000400000000000000" pitchFamily="2" charset="0"/>
                        </a:rPr>
                        <a:t>Do</a:t>
                      </a:r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 something to help a member of you family.</a:t>
                      </a:r>
                    </a:p>
                    <a:p>
                      <a:r>
                        <a:rPr lang="en-GB" sz="900" baseline="0" dirty="0">
                          <a:latin typeface="Ysgol 3" panose="00000400000000000000" pitchFamily="2" charset="0"/>
                        </a:rPr>
                        <a:t>E.g. Wash the dishes, tidy your room, clean out the rabbit hut.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>
                          <a:latin typeface="Ysgol 3" panose="00000400000000000000" pitchFamily="2" charset="0"/>
                        </a:rPr>
                        <a:t>Follow</a:t>
                      </a:r>
                      <a:r>
                        <a:rPr lang="en-GB" sz="900" baseline="0" dirty="0" smtClean="0">
                          <a:latin typeface="Ysgol 3" panose="00000400000000000000" pitchFamily="2" charset="0"/>
                        </a:rPr>
                        <a:t> the link </a:t>
                      </a:r>
                      <a:r>
                        <a:rPr lang="en-GB" sz="900" dirty="0" smtClean="0">
                          <a:hlinkClick r:id="rId3"/>
                        </a:rPr>
                        <a:t>https://hwb.gov.wales/repository/resource/104a6f30-7e4f-4772-aad5-333a5915ba7e/cy</a:t>
                      </a:r>
                      <a:endParaRPr lang="en-GB" sz="900" dirty="0" smtClean="0"/>
                    </a:p>
                    <a:p>
                      <a:r>
                        <a:rPr lang="en-GB" sz="900" dirty="0" smtClean="0">
                          <a:latin typeface="Ysgol 3" panose="00000400000000000000" pitchFamily="2" charset="0"/>
                        </a:rPr>
                        <a:t>And download the app to completer </a:t>
                      </a:r>
                      <a:r>
                        <a:rPr lang="en-GB" sz="900" smtClean="0">
                          <a:latin typeface="Ysgol 3" panose="00000400000000000000" pitchFamily="2" charset="0"/>
                        </a:rPr>
                        <a:t>numeracy</a:t>
                      </a:r>
                      <a:r>
                        <a:rPr lang="en-GB" sz="900" baseline="0" smtClean="0">
                          <a:latin typeface="Ysgol 3" panose="00000400000000000000" pitchFamily="2" charset="0"/>
                        </a:rPr>
                        <a:t> activities.</a:t>
                      </a: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4250774"/>
                  </a:ext>
                </a:extLst>
              </a:tr>
              <a:tr h="84846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Cut the pictures in half (1/2)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Cut and sequence the pictures of how to make a sandwich correctly.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rgbClr val="00B050"/>
                          </a:solidFill>
                          <a:latin typeface="Ysgol 3" panose="00000400000000000000" pitchFamily="2" charset="0"/>
                        </a:rPr>
                        <a:t>Draw a picture and note how many days it takes to grow.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latin typeface="Ysgol 3" panose="00000400000000000000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197243"/>
                  </a:ext>
                </a:extLst>
              </a:tr>
              <a:tr h="9220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 smtClean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Colour in the shapes according to instructions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Write instructions about how to make a sandwich using the word bank.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>
                          <a:solidFill>
                            <a:srgbClr val="FFC000"/>
                          </a:solidFill>
                          <a:latin typeface="Ysgol 3" panose="00000400000000000000" pitchFamily="2" charset="0"/>
                        </a:rPr>
                        <a:t>Record the changes every day</a:t>
                      </a:r>
                      <a:r>
                        <a:rPr lang="en-GB" sz="900" dirty="0">
                          <a:latin typeface="Ysgol 3" panose="00000400000000000000" pitchFamily="2" charset="0"/>
                        </a:rPr>
                        <a:t>.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latin typeface="Ysgol 3" panose="00000400000000000000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488325"/>
                  </a:ext>
                </a:extLst>
              </a:tr>
              <a:tr h="879317"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aseline="0" dirty="0" smtClean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Colour in the shapes according to instructions.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8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</a:rPr>
                        <a:t>Write instructions about how to make a sandwich by including ordinals.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Write step</a:t>
                      </a:r>
                      <a:r>
                        <a:rPr lang="en-GB" sz="800" baseline="0" dirty="0">
                          <a:solidFill>
                            <a:srgbClr val="FF0000"/>
                          </a:solidFill>
                          <a:latin typeface="Ysgol 3" panose="00000400000000000000" pitchFamily="2" charset="0"/>
                        </a:rPr>
                        <a:t> by step instructions and record the daily changes</a:t>
                      </a:r>
                      <a:r>
                        <a:rPr lang="en-GB" sz="800" baseline="0" dirty="0">
                          <a:latin typeface="Ysgol 3" panose="00000400000000000000" pitchFamily="2" charset="0"/>
                        </a:rPr>
                        <a:t>.</a:t>
                      </a:r>
                      <a:endParaRPr lang="en-GB" sz="800" dirty="0">
                        <a:latin typeface="Ysgol 3" panose="00000400000000000000" pitchFamily="2" charset="0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latin typeface="Ysgol 3" panose="00000400000000000000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Ysgol 3" panose="00000400000000000000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030116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7216" y="185283"/>
            <a:ext cx="941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1" dirty="0">
                <a:latin typeface="Ysgol 3" panose="00000400000000000000" pitchFamily="2" charset="0"/>
              </a:rPr>
              <a:t>Some of the task have been differentiated by the level of difficulty. Choose the level that is most suitable for </a:t>
            </a:r>
            <a:r>
              <a:rPr lang="en-GB" sz="900" i="1" dirty="0" smtClean="0">
                <a:latin typeface="Ysgol 3" panose="00000400000000000000" pitchFamily="2" charset="0"/>
              </a:rPr>
              <a:t>you:   Easiest       Intermediate      </a:t>
            </a:r>
            <a:r>
              <a:rPr lang="en-GB" sz="900" i="1" dirty="0">
                <a:latin typeface="Ysgol 3" panose="00000400000000000000" pitchFamily="2" charset="0"/>
              </a:rPr>
              <a:t>Challenging</a:t>
            </a:r>
          </a:p>
          <a:p>
            <a:r>
              <a:rPr lang="en-GB" sz="900" i="1" dirty="0">
                <a:latin typeface="Ysgol 3" panose="00000400000000000000" pitchFamily="2" charset="0"/>
              </a:rPr>
              <a:t>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9" name="5-Point Star 18"/>
          <p:cNvSpPr/>
          <p:nvPr/>
        </p:nvSpPr>
        <p:spPr>
          <a:xfrm>
            <a:off x="6639703" y="426158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5-Point Star 19"/>
          <p:cNvSpPr/>
          <p:nvPr/>
        </p:nvSpPr>
        <p:spPr>
          <a:xfrm>
            <a:off x="7388451" y="426158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5-Point Star 20"/>
          <p:cNvSpPr/>
          <p:nvPr/>
        </p:nvSpPr>
        <p:spPr>
          <a:xfrm>
            <a:off x="7521653" y="426157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5-Point Star 21"/>
          <p:cNvSpPr/>
          <p:nvPr/>
        </p:nvSpPr>
        <p:spPr>
          <a:xfrm>
            <a:off x="8328030" y="408033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5-Point Star 22"/>
          <p:cNvSpPr/>
          <p:nvPr/>
        </p:nvSpPr>
        <p:spPr>
          <a:xfrm>
            <a:off x="8461232" y="408032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5-Point Star 23"/>
          <p:cNvSpPr/>
          <p:nvPr/>
        </p:nvSpPr>
        <p:spPr>
          <a:xfrm>
            <a:off x="8594434" y="408031"/>
            <a:ext cx="125025" cy="128457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5-Point Star 24"/>
          <p:cNvSpPr/>
          <p:nvPr/>
        </p:nvSpPr>
        <p:spPr>
          <a:xfrm>
            <a:off x="804519" y="3662262"/>
            <a:ext cx="186466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5-Point Star 25"/>
          <p:cNvSpPr/>
          <p:nvPr/>
        </p:nvSpPr>
        <p:spPr>
          <a:xfrm>
            <a:off x="804519" y="4495952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5-Point Star 26"/>
          <p:cNvSpPr/>
          <p:nvPr/>
        </p:nvSpPr>
        <p:spPr>
          <a:xfrm>
            <a:off x="804519" y="4746387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5-Point Star 27"/>
          <p:cNvSpPr/>
          <p:nvPr/>
        </p:nvSpPr>
        <p:spPr>
          <a:xfrm>
            <a:off x="804519" y="5280952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5-Point Star 28"/>
          <p:cNvSpPr/>
          <p:nvPr/>
        </p:nvSpPr>
        <p:spPr>
          <a:xfrm>
            <a:off x="804519" y="5496105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5-Point Star 29"/>
          <p:cNvSpPr/>
          <p:nvPr/>
        </p:nvSpPr>
        <p:spPr>
          <a:xfrm>
            <a:off x="804519" y="5725785"/>
            <a:ext cx="182880" cy="21515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08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</TotalTime>
  <Words>1045</Words>
  <Application>Microsoft Office PowerPoint</Application>
  <PresentationFormat>On-screen Show (4:3)</PresentationFormat>
  <Paragraphs>140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Ysgol 3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WCBC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Carys Williams</dc:creator>
  <cp:lastModifiedBy>Carys Williams</cp:lastModifiedBy>
  <cp:revision>38</cp:revision>
  <cp:lastPrinted>2020-03-19T20:29:25Z</cp:lastPrinted>
  <dcterms:created xsi:type="dcterms:W3CDTF">2020-03-18T19:25:59Z</dcterms:created>
  <dcterms:modified xsi:type="dcterms:W3CDTF">2020-03-20T11:59:54Z</dcterms:modified>
</cp:coreProperties>
</file>